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8"/>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407" r:id="rId31"/>
    <p:sldId id="419" r:id="rId32"/>
    <p:sldId id="408" r:id="rId33"/>
    <p:sldId id="410" r:id="rId34"/>
    <p:sldId id="416" r:id="rId35"/>
    <p:sldId id="417" r:id="rId36"/>
    <p:sldId id="418" r:id="rId37"/>
    <p:sldId id="412" r:id="rId38"/>
    <p:sldId id="413" r:id="rId39"/>
    <p:sldId id="411" r:id="rId40"/>
    <p:sldId id="414" r:id="rId41"/>
    <p:sldId id="415" r:id="rId42"/>
    <p:sldId id="337" r:id="rId43"/>
    <p:sldId id="351" r:id="rId44"/>
    <p:sldId id="353" r:id="rId45"/>
    <p:sldId id="349" r:id="rId46"/>
    <p:sldId id="350" r:id="rId47"/>
    <p:sldId id="396"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3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7" r:id="rId92"/>
    <p:sldId id="398" r:id="rId93"/>
    <p:sldId id="399" r:id="rId94"/>
    <p:sldId id="400" r:id="rId95"/>
    <p:sldId id="401" r:id="rId96"/>
    <p:sldId id="285" r:id="rId97"/>
  </p:sldIdLst>
  <p:sldSz cx="9144000" cy="5143500" type="screen16x9"/>
  <p:notesSz cx="6858000" cy="9144000"/>
  <p:embeddedFontLs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Lato" panose="020F0502020204030203" pitchFamily="34" charset="0"/>
      <p:regular r:id="rId104"/>
      <p:bold r:id="rId105"/>
      <p:italic r:id="rId106"/>
      <p:boldItalic r:id="rId107"/>
    </p:embeddedFont>
    <p:embeddedFont>
      <p:font typeface="Lato Light" panose="020F0502020204030203" pitchFamily="34" charset="0"/>
      <p:regular r:id="rId108"/>
      <p:italic r:id="rId109"/>
    </p:embeddedFont>
    <p:embeddedFont>
      <p:font typeface="Sitka Display" pitchFamily="2" charset="0"/>
      <p:regular r:id="rId110"/>
      <p:bold r:id="rId111"/>
      <p:italic r:id="rId112"/>
      <p:boldItalic r:id="rId113"/>
    </p:embeddedFont>
    <p:embeddedFont>
      <p:font typeface="Sora" panose="020B0604020202020204" charset="0"/>
      <p:regular r:id="rId114"/>
      <p:bold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7434" autoAdjust="0"/>
  </p:normalViewPr>
  <p:slideViewPr>
    <p:cSldViewPr snapToGrid="0">
      <p:cViewPr varScale="1">
        <p:scale>
          <a:sx n="119" d="100"/>
          <a:sy n="119" d="100"/>
        </p:scale>
        <p:origin x="136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79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332821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Prompt chaining: </a:t>
            </a:r>
            <a:r>
              <a:rPr lang="vi-VN" dirty="0"/>
              <a:t>Chuỗi lời nhắc, output của bước này làm input cho bước tiếp theo.</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Parallelization: </a:t>
            </a:r>
            <a:r>
              <a:rPr lang="en-US" dirty="0" err="1"/>
              <a:t>Chạy</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cùng</a:t>
            </a:r>
            <a:r>
              <a:rPr lang="en-US" dirty="0"/>
              <a:t> </a:t>
            </a:r>
            <a:r>
              <a:rPr lang="en-US" dirty="0" err="1"/>
              <a:t>lúc</a:t>
            </a:r>
            <a:r>
              <a:rPr lang="en-US" dirty="0"/>
              <a:t> </a:t>
            </a:r>
            <a:r>
              <a:rPr lang="en-US" dirty="0" err="1"/>
              <a:t>để</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endParaRPr lang="en-US" dirty="0"/>
          </a:p>
        </p:txBody>
      </p:sp>
    </p:spTree>
    <p:extLst>
      <p:ext uri="{BB962C8B-B14F-4D97-AF65-F5344CB8AC3E}">
        <p14:creationId xmlns:p14="http://schemas.microsoft.com/office/powerpoint/2010/main" val="342858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Routing (Intent-Based Routing): </a:t>
            </a:r>
            <a:r>
              <a:rPr lang="vi-VN" dirty="0"/>
              <a:t>Điều hướng yêu cầu đến agent hoặc công cụ phù hợp.</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Orchestrator-Worker (Planner-Executor): </a:t>
            </a:r>
            <a:r>
              <a:rPr lang="en-US" dirty="0" err="1"/>
              <a:t>Một</a:t>
            </a:r>
            <a:r>
              <a:rPr lang="en-US" dirty="0"/>
              <a:t> agent </a:t>
            </a:r>
            <a:r>
              <a:rPr lang="en-US" dirty="0" err="1"/>
              <a:t>đóng</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phối</a:t>
            </a:r>
            <a:r>
              <a:rPr lang="en-US" dirty="0"/>
              <a:t> (planner), </a:t>
            </a:r>
            <a:r>
              <a:rPr lang="en-US" dirty="0" err="1"/>
              <a:t>phân</a:t>
            </a:r>
            <a:r>
              <a:rPr lang="en-US" dirty="0"/>
              <a:t> chia </a:t>
            </a:r>
            <a:r>
              <a:rPr lang="en-US" dirty="0" err="1"/>
              <a:t>nhiệm</a:t>
            </a:r>
            <a:r>
              <a:rPr lang="en-US" dirty="0"/>
              <a:t> </a:t>
            </a:r>
            <a:r>
              <a:rPr lang="en-US" dirty="0" err="1"/>
              <a:t>vụ</a:t>
            </a:r>
            <a:r>
              <a:rPr lang="en-US" dirty="0"/>
              <a:t> </a:t>
            </a:r>
            <a:r>
              <a:rPr lang="en-US" dirty="0" err="1"/>
              <a:t>cho</a:t>
            </a:r>
            <a:r>
              <a:rPr lang="en-US" dirty="0"/>
              <a:t> </a:t>
            </a:r>
            <a:r>
              <a:rPr lang="en-US" dirty="0" err="1"/>
              <a:t>các</a:t>
            </a:r>
            <a:r>
              <a:rPr lang="en-US" dirty="0"/>
              <a:t> worker </a:t>
            </a:r>
            <a:r>
              <a:rPr lang="en-US" dirty="0" err="1"/>
              <a:t>khác</a:t>
            </a:r>
            <a:r>
              <a:rPr lang="en-US" dirty="0"/>
              <a:t>.</a:t>
            </a:r>
          </a:p>
          <a:p>
            <a:endParaRPr lang="en-US" dirty="0"/>
          </a:p>
        </p:txBody>
      </p:sp>
    </p:spTree>
    <p:extLst>
      <p:ext uri="{BB962C8B-B14F-4D97-AF65-F5344CB8AC3E}">
        <p14:creationId xmlns:p14="http://schemas.microsoft.com/office/powerpoint/2010/main" val="428150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Evaluator-Optimizer (Self-Reflection / Feedback Loop): </a:t>
            </a:r>
            <a:r>
              <a:rPr lang="en-US" dirty="0" err="1"/>
              <a:t>Hệ</a:t>
            </a:r>
            <a:r>
              <a:rPr lang="en-US" dirty="0"/>
              <a:t> </a:t>
            </a:r>
            <a:r>
              <a:rPr lang="en-US" dirty="0" err="1"/>
              <a:t>thống</a:t>
            </a:r>
            <a:r>
              <a:rPr lang="en-US" dirty="0"/>
              <a:t> </a:t>
            </a:r>
            <a:r>
              <a:rPr lang="en-US" dirty="0" err="1"/>
              <a:t>tự</a:t>
            </a:r>
            <a:r>
              <a:rPr lang="en-US" dirty="0"/>
              <a:t> </a:t>
            </a:r>
            <a:r>
              <a:rPr lang="en-US" dirty="0" err="1"/>
              <a:t>kiểm</a:t>
            </a:r>
            <a:r>
              <a:rPr lang="en-US" dirty="0"/>
              <a:t> </a:t>
            </a:r>
            <a:r>
              <a:rPr lang="en-US" dirty="0" err="1"/>
              <a:t>tra</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cải</a:t>
            </a:r>
            <a:r>
              <a:rPr lang="en-US" dirty="0"/>
              <a:t> </a:t>
            </a:r>
            <a:r>
              <a:rPr lang="en-US" dirty="0" err="1"/>
              <a:t>thiện</a:t>
            </a:r>
            <a:r>
              <a:rPr lang="en-US" dirty="0"/>
              <a:t>.</a:t>
            </a:r>
          </a:p>
        </p:txBody>
      </p:sp>
    </p:spTree>
    <p:extLst>
      <p:ext uri="{BB962C8B-B14F-4D97-AF65-F5344CB8AC3E}">
        <p14:creationId xmlns:p14="http://schemas.microsoft.com/office/powerpoint/2010/main" val="146934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Adk</a:t>
            </a:r>
            <a:r>
              <a:rPr lang="en-US" dirty="0"/>
              <a:t> </a:t>
            </a:r>
            <a:r>
              <a:rPr lang="en-US" dirty="0" err="1"/>
              <a:t>mất</a:t>
            </a:r>
            <a:r>
              <a:rPr lang="en-US" dirty="0"/>
              <a:t> </a:t>
            </a:r>
            <a:r>
              <a:rPr lang="en-US" dirty="0" err="1"/>
              <a:t>phí</a:t>
            </a:r>
            <a:endParaRPr lang="en-US" dirty="0"/>
          </a:p>
        </p:txBody>
      </p:sp>
    </p:spTree>
    <p:extLst>
      <p:ext uri="{BB962C8B-B14F-4D97-AF65-F5344CB8AC3E}">
        <p14:creationId xmlns:p14="http://schemas.microsoft.com/office/powerpoint/2010/main" val="152251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 - </a:t>
            </a:r>
            <a:r>
              <a:rPr lang="vi-VN" b="1" dirty="0"/>
              <a:t>LSTM</a:t>
            </a:r>
            <a:r>
              <a:rPr lang="en-US" b="1" dirty="0"/>
              <a:t>(Long short term memory)</a:t>
            </a:r>
            <a:r>
              <a:rPr lang="vi-VN" dirty="0"/>
              <a:t> là </a:t>
            </a:r>
            <a:r>
              <a:rPr lang="en-US" dirty="0" err="1"/>
              <a:t>hai</a:t>
            </a:r>
            <a:r>
              <a:rPr lang="vi-VN" dirty="0"/>
              <a: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FBFBF"/>
                </a:solidFill>
                <a:effectLst/>
                <a:latin typeface="Arial" panose="020B0604020202020204" pitchFamily="34" charset="0"/>
              </a:rPr>
              <a:t>convolutional neural network : </a:t>
            </a:r>
            <a:r>
              <a:rPr lang="en-US" b="0"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mô</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hình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mạng</a:t>
            </a:r>
            <a:r>
              <a:rPr lang="en-US" b="1" i="0" dirty="0">
                <a:solidFill>
                  <a:srgbClr val="BFBFBF"/>
                </a:solidFill>
                <a:effectLst/>
                <a:latin typeface="Arial" panose="020B0604020202020204" pitchFamily="34" charset="0"/>
              </a:rPr>
              <a:t> neural </a:t>
            </a:r>
            <a:r>
              <a:rPr lang="en-US" b="1" i="0" dirty="0" err="1">
                <a:solidFill>
                  <a:srgbClr val="BFBFBF"/>
                </a:solidFill>
                <a:effectLst/>
                <a:latin typeface="Arial" panose="020B0604020202020204" pitchFamily="34" charset="0"/>
              </a:rPr>
              <a:t>tích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chập</a:t>
            </a:r>
            <a:r>
              <a:rPr lang="en-US" b="1" i="0" dirty="0">
                <a:solidFill>
                  <a:srgbClr val="BFBFBF"/>
                </a:solidFill>
                <a:effectLst/>
                <a:latin typeface="Arial" panose="020B0604020202020204" pitchFamily="34" charset="0"/>
              </a:rPr>
              <a:t> (CNN</a:t>
            </a:r>
            <a:r>
              <a:rPr lang="en-US" b="0" i="0" dirty="0">
                <a:solidFill>
                  <a:srgbClr val="BFBFBF"/>
                </a:solidFill>
                <a:effectLst/>
                <a:latin typeface="Arial" panose="020B0604020202020204" pitchFamily="34" charset="0"/>
              </a:rPr>
              <a:t>)</a:t>
            </a: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 </a:t>
            </a:r>
            <a:r>
              <a:rPr lang="en-US" dirty="0" err="1"/>
              <a:t>hàm</a:t>
            </a:r>
            <a:r>
              <a:rPr lang="en-US" dirty="0"/>
              <a:t> </a:t>
            </a:r>
            <a:r>
              <a:rPr lang="en-US" dirty="0" err="1"/>
              <a:t>mũ</a:t>
            </a:r>
            <a:r>
              <a:rPr lang="en-US" dirty="0"/>
              <a:t> </a:t>
            </a:r>
            <a:r>
              <a:rPr lang="en-US" dirty="0" err="1"/>
              <a:t>phức</a:t>
            </a: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Vì</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của</a:t>
            </a:r>
            <a:r>
              <a:rPr lang="en-US" dirty="0"/>
              <a:t> LLM </a:t>
            </a:r>
            <a:r>
              <a:rPr lang="en-US" dirty="0" err="1"/>
              <a:t>nên</a:t>
            </a:r>
            <a:r>
              <a:rPr lang="en-US" dirty="0"/>
              <a:t> Agent </a:t>
            </a:r>
            <a:r>
              <a:rPr lang="en-US" dirty="0" err="1"/>
              <a:t>được</a:t>
            </a:r>
            <a:r>
              <a:rPr lang="en-US" dirty="0"/>
              <a:t> </a:t>
            </a:r>
            <a:r>
              <a:rPr lang="en-US" dirty="0" err="1"/>
              <a:t>tạo</a:t>
            </a:r>
            <a:r>
              <a:rPr lang="en-US" dirty="0"/>
              <a:t> </a:t>
            </a:r>
            <a:r>
              <a:rPr lang="en-US" dirty="0" err="1"/>
              <a:t>ra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khắc</a:t>
            </a:r>
            <a:r>
              <a:rPr lang="en-US" dirty="0"/>
              <a:t> </a:t>
            </a:r>
            <a:r>
              <a:rPr lang="en-US" dirty="0" err="1"/>
              <a:t>phục</a:t>
            </a:r>
            <a:r>
              <a:rPr lang="en-US" dirty="0"/>
              <a:t> </a:t>
            </a:r>
            <a:r>
              <a:rPr lang="en-US" dirty="0" err="1"/>
              <a:t>điều</a:t>
            </a:r>
            <a:r>
              <a:rPr lang="en-US" dirty="0"/>
              <a:t> </a:t>
            </a:r>
            <a:r>
              <a:rPr lang="en-US" dirty="0" err="1"/>
              <a:t>đó</a:t>
            </a:r>
            <a:endParaRPr lang="en-US" dirty="0"/>
          </a:p>
        </p:txBody>
      </p:sp>
    </p:spTree>
    <p:extLst>
      <p:ext uri="{BB962C8B-B14F-4D97-AF65-F5344CB8AC3E}">
        <p14:creationId xmlns:p14="http://schemas.microsoft.com/office/powerpoint/2010/main" val="14927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vấn</a:t>
            </a:r>
            <a:r>
              <a:rPr lang="en-US" dirty="0">
                <a:solidFill>
                  <a:schemeClr val="accent1">
                    <a:lumMod val="50000"/>
                  </a:schemeClr>
                </a:solidFill>
              </a:rPr>
              <a:t> </a:t>
            </a:r>
            <a:r>
              <a:rPr lang="en-US" dirty="0" err="1">
                <a:solidFill>
                  <a:schemeClr val="accent1">
                    <a:lumMod val="50000"/>
                  </a:schemeClr>
                </a:solidFill>
              </a:rPr>
              <a:t>đề</a:t>
            </a:r>
            <a:r>
              <a:rPr lang="en-US" dirty="0">
                <a:solidFill>
                  <a:schemeClr val="accent1">
                    <a:lumMod val="50000"/>
                  </a:schemeClr>
                </a:solidFill>
              </a:rPr>
              <a:t> </a:t>
            </a:r>
            <a:r>
              <a:rPr lang="en-US" dirty="0" err="1">
                <a:solidFill>
                  <a:schemeClr val="accent1">
                    <a:lumMod val="50000"/>
                  </a:schemeClr>
                </a:solidFill>
              </a:rPr>
              <a:t>giữa</a:t>
            </a:r>
            <a:r>
              <a:rPr lang="en-US" dirty="0">
                <a:solidFill>
                  <a:schemeClr val="accent1">
                    <a:lumMod val="50000"/>
                  </a:schemeClr>
                </a:solidFill>
              </a:rPr>
              <a:t> Chatbot </a:t>
            </a:r>
            <a:r>
              <a:rPr lang="en-US" dirty="0" err="1">
                <a:solidFill>
                  <a:schemeClr val="accent1">
                    <a:lumMod val="50000"/>
                  </a:schemeClr>
                </a:solidFill>
              </a:rPr>
              <a:t>và</a:t>
            </a:r>
            <a:r>
              <a:rPr lang="en-US" dirty="0">
                <a:solidFill>
                  <a:schemeClr val="accent1">
                    <a:lumMod val="50000"/>
                  </a:schemeClr>
                </a:solidFill>
              </a:rPr>
              <a:t> AI Agent</a:t>
            </a:r>
          </a:p>
        </p:txBody>
      </p:sp>
      <p:sp>
        <p:nvSpPr>
          <p:cNvPr id="18" name="TextBox 17">
            <a:extLst>
              <a:ext uri="{FF2B5EF4-FFF2-40B4-BE49-F238E27FC236}">
                <a16:creationId xmlns:a16="http://schemas.microsoft.com/office/drawing/2014/main" id="{B2FF3D1D-E641-34E4-98AB-8F306A2C799D}"/>
              </a:ext>
            </a:extLst>
          </p:cNvPr>
          <p:cNvSpPr txBox="1"/>
          <p:nvPr/>
        </p:nvSpPr>
        <p:spPr>
          <a:xfrm>
            <a:off x="552461" y="829853"/>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3" name="TextBox 2">
            <a:extLst>
              <a:ext uri="{FF2B5EF4-FFF2-40B4-BE49-F238E27FC236}">
                <a16:creationId xmlns:a16="http://schemas.microsoft.com/office/drawing/2014/main" id="{3A128BD3-CFF3-9386-B2E4-AE827BF5C53C}"/>
              </a:ext>
            </a:extLst>
          </p:cNvPr>
          <p:cNvSpPr txBox="1"/>
          <p:nvPr/>
        </p:nvSpPr>
        <p:spPr>
          <a:xfrm>
            <a:off x="552460" y="2979984"/>
            <a:ext cx="8110276" cy="523220"/>
          </a:xfrm>
          <a:prstGeom prst="rect">
            <a:avLst/>
          </a:prstGeom>
          <a:noFill/>
        </p:spPr>
        <p:txBody>
          <a:bodyPr wrap="square">
            <a:spAutoFit/>
          </a:bodyPr>
          <a:lstStyle/>
          <a:p>
            <a:pPr marL="283464" marR="0" indent="-283464" algn="l" rtl="0">
              <a:spcBef>
                <a:spcPts val="0"/>
              </a:spcBef>
              <a:spcAft>
                <a:spcPts val="0"/>
              </a:spcAft>
              <a:buClr>
                <a:srgbClr val="000000"/>
              </a:buClr>
              <a:buSzPts val="1400"/>
              <a:buFont typeface="Arial" panose="020B0604020202020204" pitchFamily="34" charset="0"/>
              <a:buChar char="•"/>
            </a:pP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Vậy</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dirty="0">
                <a:latin typeface="Arial" panose="020B0604020202020204" pitchFamily="34" charset="0"/>
                <a:ea typeface="Arial" panose="020B0604020202020204" pitchFamily="34" charset="0"/>
                <a:cs typeface="Arial" panose="020B0604020202020204" pitchFamily="34" charset="0"/>
              </a:rPr>
              <a:t>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có</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thể</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nói</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vi-VN" sz="1400" b="0" i="1" dirty="0">
                <a:solidFill>
                  <a:srgbClr val="000000"/>
                </a:solidFill>
                <a:effectLst/>
                <a:latin typeface="Arial" panose="020B0604020202020204" pitchFamily="34" charset="0"/>
                <a:ea typeface="Arial" panose="020B0604020202020204" pitchFamily="34" charset="0"/>
                <a:cs typeface="Arial" panose="020B0604020202020204" pitchFamily="34" charset="0"/>
              </a:rPr>
              <a:t>Nếu chỉ cần gọi API GPT như trên là đã trả lời được mọi câu hỏi, vậy tạo AI Agent với tools, memory, planning để làm gì</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US" sz="1400" dirty="0">
              <a:effectLst/>
            </a:endParaRPr>
          </a:p>
        </p:txBody>
      </p:sp>
      <p:sp>
        <p:nvSpPr>
          <p:cNvPr id="5" name="TextBox 4">
            <a:extLst>
              <a:ext uri="{FF2B5EF4-FFF2-40B4-BE49-F238E27FC236}">
                <a16:creationId xmlns:a16="http://schemas.microsoft.com/office/drawing/2014/main" id="{9B662F92-DE66-9AF8-1F36-4F580E6EDA02}"/>
              </a:ext>
            </a:extLst>
          </p:cNvPr>
          <p:cNvSpPr txBox="1"/>
          <p:nvPr/>
        </p:nvSpPr>
        <p:spPr>
          <a:xfrm>
            <a:off x="552460" y="1386283"/>
            <a:ext cx="7861624" cy="1345048"/>
          </a:xfrm>
          <a:prstGeom prst="rect">
            <a:avLst/>
          </a:prstGeom>
          <a:noFill/>
        </p:spPr>
        <p:txBody>
          <a:bodyPr wrap="square">
            <a:spAutoFit/>
          </a:bodyPr>
          <a:lstStyle/>
          <a:p>
            <a:pPr>
              <a:lnSpc>
                <a:spcPct val="150000"/>
              </a:lnSpc>
            </a:pP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Nế</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u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quan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sát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ở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góc</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nhìn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lập</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trình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viên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cho</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dự</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án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của</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mình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Trong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gọi</a:t>
            </a:r>
            <a:r>
              <a:rPr lang="en-US" dirty="0">
                <a:latin typeface="Arial" panose="020B0604020202020204" pitchFamily="34" charset="0"/>
                <a:cs typeface="Arial" panose="020B0604020202020204" pitchFamily="34" charset="0"/>
              </a:rPr>
              <a:t> API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GPT, Claude,…(</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2347475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74900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Cần</a:t>
            </a:r>
            <a:r>
              <a:rPr lang="en-US" dirty="0"/>
              <a:t> </a:t>
            </a:r>
            <a:r>
              <a:rPr lang="en-US" dirty="0" err="1"/>
              <a:t>phải</a:t>
            </a:r>
            <a:r>
              <a:rPr lang="en-US" dirty="0"/>
              <a:t> </a:t>
            </a:r>
            <a:r>
              <a:rPr lang="en-US" dirty="0" err="1"/>
              <a:t>tải</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nhiều</a:t>
            </a:r>
            <a:endParaRPr lang="en-US" dirty="0"/>
          </a:p>
          <a:p>
            <a:pPr marL="285750" indent="-285750">
              <a:lnSpc>
                <a:spcPct val="200000"/>
              </a:lnSpc>
              <a:buFont typeface="Arial" panose="020B0604020202020204" pitchFamily="34" charset="0"/>
              <a:buChar char="•"/>
            </a:pPr>
            <a:r>
              <a:rPr lang="en-US" dirty="0" err="1"/>
              <a:t>Chương</a:t>
            </a:r>
            <a:r>
              <a:rPr lang="en-US" dirty="0"/>
              <a:t> </a:t>
            </a:r>
            <a:r>
              <a:rPr lang="en-US" dirty="0" err="1"/>
              <a:t>trình</a:t>
            </a:r>
            <a:r>
              <a:rPr lang="en-US" dirty="0"/>
              <a:t> </a:t>
            </a:r>
            <a:r>
              <a:rPr lang="en-US" dirty="0" err="1"/>
              <a:t>phức</a:t>
            </a:r>
            <a:r>
              <a:rPr lang="en-US" dirty="0"/>
              <a:t> </a:t>
            </a:r>
            <a:r>
              <a:rPr lang="en-US" dirty="0" err="1"/>
              <a:t>tạp</a:t>
            </a:r>
            <a:r>
              <a:rPr lang="en-US" dirty="0"/>
              <a:t>, </a:t>
            </a:r>
            <a:r>
              <a:rPr lang="en-US" dirty="0" err="1"/>
              <a:t>dài</a:t>
            </a:r>
            <a:r>
              <a:rPr lang="en-US" dirty="0"/>
              <a:t> </a:t>
            </a:r>
            <a:r>
              <a:rPr lang="en-US" dirty="0" err="1"/>
              <a:t>dòng</a:t>
            </a:r>
            <a:endParaRPr lang="en-US" dirty="0"/>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p:spTree>
    <p:extLst>
      <p:ext uri="{BB962C8B-B14F-4D97-AF65-F5344CB8AC3E}">
        <p14:creationId xmlns:p14="http://schemas.microsoft.com/office/powerpoint/2010/main" val="339489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3358033535"/>
              </p:ext>
            </p:extLst>
          </p:nvPr>
        </p:nvGraphicFramePr>
        <p:xfrm>
          <a:off x="464724" y="759515"/>
          <a:ext cx="8214551" cy="3502500"/>
        </p:xfrm>
        <a:graphic>
          <a:graphicData uri="http://schemas.openxmlformats.org/drawingml/2006/table">
            <a:tbl>
              <a:tblPr firstRow="1" bandRow="1">
                <a:tableStyleId>{0505E3EF-67EA-436B-97B2-0124C06EBD24}</a:tableStyleId>
              </a:tblPr>
              <a:tblGrid>
                <a:gridCol w="3473613">
                  <a:extLst>
                    <a:ext uri="{9D8B030D-6E8A-4147-A177-3AD203B41FA5}">
                      <a16:colId xmlns:a16="http://schemas.microsoft.com/office/drawing/2014/main" val="2196445440"/>
                    </a:ext>
                  </a:extLst>
                </a:gridCol>
                <a:gridCol w="2430379">
                  <a:extLst>
                    <a:ext uri="{9D8B030D-6E8A-4147-A177-3AD203B41FA5}">
                      <a16:colId xmlns:a16="http://schemas.microsoft.com/office/drawing/2014/main" val="1963303938"/>
                    </a:ext>
                  </a:extLst>
                </a:gridCol>
                <a:gridCol w="2310559">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p:spTree>
    <p:extLst>
      <p:ext uri="{BB962C8B-B14F-4D97-AF65-F5344CB8AC3E}">
        <p14:creationId xmlns:p14="http://schemas.microsoft.com/office/powerpoint/2010/main" val="129352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51475F7A-4CF6-001D-0525-0431717490C8}"/>
              </a:ext>
            </a:extLst>
          </p:cNvPr>
          <p:cNvPicPr>
            <a:picLocks noChangeAspect="1"/>
          </p:cNvPicPr>
          <p:nvPr/>
        </p:nvPicPr>
        <p:blipFill>
          <a:blip r:embed="rId3"/>
          <a:stretch>
            <a:fillRect/>
          </a:stretch>
        </p:blipFill>
        <p:spPr>
          <a:xfrm>
            <a:off x="2522621" y="888977"/>
            <a:ext cx="4098757" cy="1301685"/>
          </a:xfrm>
          <a:prstGeom prst="rect">
            <a:avLst/>
          </a:prstGeom>
        </p:spPr>
      </p:pic>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Prompt chaining (</a:t>
            </a:r>
            <a:r>
              <a:rPr lang="en-US" dirty="0" err="1"/>
              <a:t>Chuỗi</a:t>
            </a:r>
            <a:r>
              <a:rPr lang="en-US" dirty="0"/>
              <a:t> </a:t>
            </a:r>
            <a:r>
              <a:rPr lang="en-US" dirty="0" err="1"/>
              <a:t>nhắc</a:t>
            </a:r>
            <a:r>
              <a:rPr lang="en-US" dirty="0"/>
              <a:t> </a:t>
            </a:r>
            <a:r>
              <a:rPr lang="en-US" dirty="0" err="1"/>
              <a:t>nhở</a:t>
            </a:r>
            <a:r>
              <a:rPr lang="en-US" dirty="0"/>
              <a:t>)</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366428"/>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Parallelization (Song </a:t>
            </a:r>
            <a:r>
              <a:rPr lang="en-US" dirty="0" err="1"/>
              <a:t>song</a:t>
            </a:r>
            <a:r>
              <a:rPr lang="en-US" dirty="0"/>
              <a:t> </a:t>
            </a:r>
            <a:r>
              <a:rPr lang="en-US" dirty="0" err="1"/>
              <a:t>hóa</a:t>
            </a:r>
            <a:r>
              <a:rPr lang="en-US" dirty="0"/>
              <a:t>)</a:t>
            </a:r>
          </a:p>
        </p:txBody>
      </p:sp>
      <p:pic>
        <p:nvPicPr>
          <p:cNvPr id="14" name="Picture 13">
            <a:extLst>
              <a:ext uri="{FF2B5EF4-FFF2-40B4-BE49-F238E27FC236}">
                <a16:creationId xmlns:a16="http://schemas.microsoft.com/office/drawing/2014/main" id="{44808144-695C-CE15-A831-5746602AACFB}"/>
              </a:ext>
            </a:extLst>
          </p:cNvPr>
          <p:cNvPicPr>
            <a:picLocks noChangeAspect="1"/>
          </p:cNvPicPr>
          <p:nvPr/>
        </p:nvPicPr>
        <p:blipFill>
          <a:blip r:embed="rId4"/>
          <a:stretch>
            <a:fillRect/>
          </a:stretch>
        </p:blipFill>
        <p:spPr>
          <a:xfrm>
            <a:off x="2522620" y="2674205"/>
            <a:ext cx="4098757" cy="2204454"/>
          </a:xfrm>
          <a:prstGeom prst="rect">
            <a:avLst/>
          </a:prstGeom>
        </p:spPr>
      </p:pic>
    </p:spTree>
    <p:extLst>
      <p:ext uri="{BB962C8B-B14F-4D97-AF65-F5344CB8AC3E}">
        <p14:creationId xmlns:p14="http://schemas.microsoft.com/office/powerpoint/2010/main" val="741345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Routing (Intent-Based Routing)</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56726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Orchestrator-Worker (Planner-Executor)</a:t>
            </a:r>
          </a:p>
        </p:txBody>
      </p:sp>
      <p:pic>
        <p:nvPicPr>
          <p:cNvPr id="3" name="Picture 2">
            <a:extLst>
              <a:ext uri="{FF2B5EF4-FFF2-40B4-BE49-F238E27FC236}">
                <a16:creationId xmlns:a16="http://schemas.microsoft.com/office/drawing/2014/main" id="{12E055E4-2406-96A6-AD59-2080EB0ABF0A}"/>
              </a:ext>
            </a:extLst>
          </p:cNvPr>
          <p:cNvPicPr>
            <a:picLocks noChangeAspect="1"/>
          </p:cNvPicPr>
          <p:nvPr/>
        </p:nvPicPr>
        <p:blipFill>
          <a:blip r:embed="rId3"/>
          <a:stretch>
            <a:fillRect/>
          </a:stretch>
        </p:blipFill>
        <p:spPr>
          <a:xfrm>
            <a:off x="2970182" y="888977"/>
            <a:ext cx="3203635" cy="1678286"/>
          </a:xfrm>
          <a:prstGeom prst="rect">
            <a:avLst/>
          </a:prstGeom>
        </p:spPr>
      </p:pic>
      <p:pic>
        <p:nvPicPr>
          <p:cNvPr id="7" name="Picture 6">
            <a:extLst>
              <a:ext uri="{FF2B5EF4-FFF2-40B4-BE49-F238E27FC236}">
                <a16:creationId xmlns:a16="http://schemas.microsoft.com/office/drawing/2014/main" id="{9877DAC4-6FE9-075E-B989-0F266AEDF671}"/>
              </a:ext>
            </a:extLst>
          </p:cNvPr>
          <p:cNvPicPr>
            <a:picLocks noChangeAspect="1"/>
          </p:cNvPicPr>
          <p:nvPr/>
        </p:nvPicPr>
        <p:blipFill>
          <a:blip r:embed="rId4"/>
          <a:stretch>
            <a:fillRect/>
          </a:stretch>
        </p:blipFill>
        <p:spPr>
          <a:xfrm>
            <a:off x="2008018" y="2875040"/>
            <a:ext cx="5127964" cy="1889250"/>
          </a:xfrm>
          <a:prstGeom prst="rect">
            <a:avLst/>
          </a:prstGeom>
        </p:spPr>
      </p:pic>
    </p:spTree>
    <p:extLst>
      <p:ext uri="{BB962C8B-B14F-4D97-AF65-F5344CB8AC3E}">
        <p14:creationId xmlns:p14="http://schemas.microsoft.com/office/powerpoint/2010/main" val="1854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4" y="581200"/>
            <a:ext cx="5253789" cy="307777"/>
          </a:xfrm>
          <a:prstGeom prst="rect">
            <a:avLst/>
          </a:prstGeom>
          <a:noFill/>
        </p:spPr>
        <p:txBody>
          <a:bodyPr wrap="square">
            <a:spAutoFit/>
          </a:bodyPr>
          <a:lstStyle/>
          <a:p>
            <a:pPr marL="285750" indent="-285750">
              <a:buFont typeface="Arial" panose="020B0604020202020204" pitchFamily="34" charset="0"/>
              <a:buChar char="•"/>
            </a:pPr>
            <a:r>
              <a:rPr lang="en-US" dirty="0"/>
              <a:t>Evaluator-Optimizer (Self-Reflection / Feedback Loop)</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4" y="3191795"/>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Custom</a:t>
            </a:r>
          </a:p>
        </p:txBody>
      </p:sp>
      <p:pic>
        <p:nvPicPr>
          <p:cNvPr id="3" name="Picture 2">
            <a:extLst>
              <a:ext uri="{FF2B5EF4-FFF2-40B4-BE49-F238E27FC236}">
                <a16:creationId xmlns:a16="http://schemas.microsoft.com/office/drawing/2014/main" id="{63833A2C-663F-D9D5-52D9-E1E7441EE562}"/>
              </a:ext>
            </a:extLst>
          </p:cNvPr>
          <p:cNvPicPr>
            <a:picLocks noChangeAspect="1"/>
          </p:cNvPicPr>
          <p:nvPr/>
        </p:nvPicPr>
        <p:blipFill>
          <a:blip r:embed="rId3"/>
          <a:stretch>
            <a:fillRect/>
          </a:stretch>
        </p:blipFill>
        <p:spPr>
          <a:xfrm>
            <a:off x="1328221" y="958298"/>
            <a:ext cx="6487557" cy="2094855"/>
          </a:xfrm>
          <a:prstGeom prst="rect">
            <a:avLst/>
          </a:prstGeom>
        </p:spPr>
      </p:pic>
      <p:sp>
        <p:nvSpPr>
          <p:cNvPr id="10" name="TextBox 9">
            <a:extLst>
              <a:ext uri="{FF2B5EF4-FFF2-40B4-BE49-F238E27FC236}">
                <a16:creationId xmlns:a16="http://schemas.microsoft.com/office/drawing/2014/main" id="{79364518-E6C9-EE00-3184-3E3580CA3F9D}"/>
              </a:ext>
            </a:extLst>
          </p:cNvPr>
          <p:cNvSpPr txBox="1"/>
          <p:nvPr/>
        </p:nvSpPr>
        <p:spPr>
          <a:xfrm>
            <a:off x="1328220" y="3499572"/>
            <a:ext cx="6487557" cy="738664"/>
          </a:xfrm>
          <a:prstGeom prst="rect">
            <a:avLst/>
          </a:prstGeom>
          <a:noFill/>
        </p:spPr>
        <p:txBody>
          <a:bodyPr wrap="square">
            <a:spAutoFit/>
          </a:bodyPr>
          <a:lstStyle/>
          <a:p>
            <a:r>
              <a:rPr lang="vi-VN" b="1" dirty="0"/>
              <a:t>Workflow</a:t>
            </a:r>
            <a:r>
              <a:rPr lang="vi-VN" dirty="0"/>
              <a:t> trong LangGraph (hay Multi-Agent nói chung) hoàn toàn có thể tùy biến theo nhu cầu — bạn không bị giới hạn bởi các kiểu chuẩn như Prompt Chaining hay Orchestrator-Worker</a:t>
            </a:r>
            <a:r>
              <a:rPr lang="en-US" dirty="0"/>
              <a:t>.</a:t>
            </a:r>
          </a:p>
        </p:txBody>
      </p:sp>
    </p:spTree>
    <p:extLst>
      <p:ext uri="{BB962C8B-B14F-4D97-AF65-F5344CB8AC3E}">
        <p14:creationId xmlns:p14="http://schemas.microsoft.com/office/powerpoint/2010/main" val="284869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9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388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p:spTree>
    <p:extLst>
      <p:ext uri="{BB962C8B-B14F-4D97-AF65-F5344CB8AC3E}">
        <p14:creationId xmlns:p14="http://schemas.microsoft.com/office/powerpoint/2010/main" val="228690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79710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p:spTree>
    <p:extLst>
      <p:ext uri="{BB962C8B-B14F-4D97-AF65-F5344CB8AC3E}">
        <p14:creationId xmlns:p14="http://schemas.microsoft.com/office/powerpoint/2010/main" val="124790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375888" y="4400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3245481992"/>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484469"/>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1743990" y="1075626"/>
            <a:ext cx="5096560" cy="2444126"/>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913920"/>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606143"/>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467440"/>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881726"/>
            <a:ext cx="4973052" cy="954107"/>
          </a:xfrm>
          <a:prstGeom prst="rect">
            <a:avLst/>
          </a:prstGeom>
          <a:noFill/>
        </p:spPr>
        <p:txBody>
          <a:bodyPr wrap="square">
            <a:spAutoFit/>
          </a:bodyPr>
          <a:lstStyle/>
          <a:p>
            <a:r>
              <a:rPr lang="vi-VN" dirty="0"/>
              <a:t>Ví dụ: chọn x = 10, learning_rate = 0.1, bước 2 sẽ cập nh</a:t>
            </a:r>
            <a:r>
              <a:rPr lang="en-US" dirty="0" err="1"/>
              <a:t>ật</a:t>
            </a:r>
            <a:r>
              <a:rPr lang="vi-VN" dirty="0"/>
              <a:t> </a:t>
            </a:r>
            <a:endParaRPr lang="en-US" dirty="0"/>
          </a:p>
          <a:p>
            <a:r>
              <a:rPr lang="vi-VN" dirty="0">
                <a:highlight>
                  <a:srgbClr val="FFFF00"/>
                </a:highlight>
              </a:rPr>
              <a:t>x = x - learning_rate*f’(x) = x - learning_rate *2*x</a:t>
            </a:r>
            <a:endParaRPr lang="en-US" dirty="0">
              <a:highlight>
                <a:srgbClr val="FFFF00"/>
              </a:highlight>
            </a:endParaRPr>
          </a:p>
          <a:p>
            <a:r>
              <a:rPr lang="en-US" dirty="0"/>
              <a:t>G</a:t>
            </a:r>
            <a:r>
              <a:rPr lang="vi-VN" dirty="0"/>
              <a:t>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7170</TotalTime>
  <Words>10536</Words>
  <Application>Microsoft Office PowerPoint</Application>
  <PresentationFormat>On-screen Show (16:9)</PresentationFormat>
  <Paragraphs>1036</Paragraphs>
  <Slides>96</Slides>
  <Notes>31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Lato</vt:lpstr>
      <vt:lpstr>Cambria Math</vt:lpstr>
      <vt:lpstr>Sitka Display</vt:lpstr>
      <vt:lpstr>Lato Light</vt:lpstr>
      <vt:lpstr>Aptos</vt:lpstr>
      <vt:lpstr>Consolas</vt:lpstr>
      <vt:lpstr>Wingdings</vt:lpstr>
      <vt:lpstr>Courier New</vt:lpstr>
      <vt:lpstr>Sora</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45</cp:revision>
  <dcterms:created xsi:type="dcterms:W3CDTF">2025-08-24T07:44:09Z</dcterms:created>
  <dcterms:modified xsi:type="dcterms:W3CDTF">2025-10-01T05:30:26Z</dcterms:modified>
</cp:coreProperties>
</file>